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4" r:id="rId3"/>
    <p:sldId id="280" r:id="rId4"/>
    <p:sldId id="28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299" r:id="rId13"/>
    <p:sldId id="345" r:id="rId14"/>
    <p:sldId id="359" r:id="rId15"/>
    <p:sldId id="355" r:id="rId16"/>
    <p:sldId id="334" r:id="rId17"/>
    <p:sldId id="336" r:id="rId18"/>
    <p:sldId id="347" r:id="rId19"/>
    <p:sldId id="338" r:id="rId20"/>
    <p:sldId id="340" r:id="rId21"/>
    <p:sldId id="266" r:id="rId22"/>
    <p:sldId id="360" r:id="rId23"/>
    <p:sldId id="348" r:id="rId24"/>
    <p:sldId id="358" r:id="rId25"/>
    <p:sldId id="311" r:id="rId26"/>
    <p:sldId id="31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250" autoAdjust="0"/>
    <p:restoredTop sz="92832" autoAdjust="0"/>
  </p:normalViewPr>
  <p:slideViewPr>
    <p:cSldViewPr>
      <p:cViewPr varScale="1">
        <p:scale>
          <a:sx n="68" d="100"/>
          <a:sy n="68" d="100"/>
        </p:scale>
        <p:origin x="-12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62CDD-FE9C-4B3C-9EFA-15C7F850906B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1629E-F0F3-4989-A04F-A5DC19893B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629E-F0F3-4989-A04F-A5DC19893B77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95736" y="836712"/>
            <a:ext cx="66967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dirty="0" smtClean="0"/>
          </a:p>
          <a:p>
            <a:r>
              <a:rPr lang="ru-RU" sz="3600" dirty="0" smtClean="0"/>
              <a:t>                    </a:t>
            </a:r>
          </a:p>
          <a:p>
            <a:r>
              <a:rPr lang="ru-RU" sz="3600" dirty="0" smtClean="0"/>
              <a:t>                   </a:t>
            </a:r>
            <a:endParaRPr lang="en-US" sz="3600" dirty="0" smtClean="0"/>
          </a:p>
          <a:p>
            <a:endParaRPr lang="en-US" sz="3600" dirty="0" smtClean="0"/>
          </a:p>
          <a:p>
            <a:r>
              <a:rPr lang="ru-RU" sz="1400" dirty="0" smtClean="0"/>
              <a:t>                                                            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763688" y="137538"/>
            <a:ext cx="716428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 – детский сад   «Светлячок»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ГБОУ СОШ  №1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им. И.М.   Кузнецова с. Большая Черниговка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Двигательная сказка –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средство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физического и эмоционального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развития ребёнка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дошкольного 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возраста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Полкунова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Вера Михайловна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24128" y="188640"/>
          <a:ext cx="3168352" cy="4091940"/>
        </p:xfrm>
        <a:graphic>
          <a:graphicData uri="http://schemas.openxmlformats.org/drawingml/2006/table">
            <a:tbl>
              <a:tblPr/>
              <a:tblGrid>
                <a:gridCol w="3168352"/>
              </a:tblGrid>
              <a:tr h="38884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   Он в </a:t>
                      </a:r>
                      <a:r>
                        <a:rPr lang="ru-RU" sz="3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малину  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сунул лапу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   И давай рычать,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   реветь.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   Ох, какой же ты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   сластена,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32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Косолапенький</a:t>
                      </a: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   медведь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 descr="http://smilepost.ru/uploads/posts/2011-01/thumbs/1296233049_0_6c185_328d246d_xx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0"/>
            <a:ext cx="45365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79" y="3246120"/>
          <a:ext cx="5928320" cy="373380"/>
        </p:xfrm>
        <a:graphic>
          <a:graphicData uri="http://schemas.openxmlformats.org/drawingml/2006/table">
            <a:tbl>
              <a:tblPr/>
              <a:tblGrid>
                <a:gridCol w="59283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 descr="C:\Users\Vera\Desktop\фото на презентацию\IMG_1547.JPG"/>
          <p:cNvPicPr/>
          <p:nvPr/>
        </p:nvPicPr>
        <p:blipFill>
          <a:blip r:embed="rId3" cstate="print"/>
          <a:srcRect l="4158" r="4108" b="15470"/>
          <a:stretch>
            <a:fillRect/>
          </a:stretch>
        </p:blipFill>
        <p:spPr bwMode="auto">
          <a:xfrm>
            <a:off x="1547664" y="0"/>
            <a:ext cx="75963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79" y="3246120"/>
          <a:ext cx="5928320" cy="373380"/>
        </p:xfrm>
        <a:graphic>
          <a:graphicData uri="http://schemas.openxmlformats.org/drawingml/2006/table">
            <a:tbl>
              <a:tblPr/>
              <a:tblGrid>
                <a:gridCol w="59283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763688" y="332656"/>
            <a:ext cx="7160234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Последовательность работы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 двигательной сказкой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знакомство с содержанием сказки;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определяется количество персонажей, их характеристики;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придумывание и показ не повторяющихся двигательных образов в соответствии с характерами героев;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соотношение и выполнение двигательных действий и физических упражнений по рисункам и схемам –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мнемотаблицам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проигрывание двигательных сказок в качестве ОРУ, динамических часов;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выполнение детьми упражнений по сказке,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читаемой педагогом.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80" y="3212976"/>
          <a:ext cx="5928320" cy="373380"/>
        </p:xfrm>
        <a:graphic>
          <a:graphicData uri="http://schemas.openxmlformats.org/drawingml/2006/table">
            <a:tbl>
              <a:tblPr/>
              <a:tblGrid>
                <a:gridCol w="59283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410" name="Picture 2" descr="SDC158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735" y="0"/>
            <a:ext cx="760226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79" y="3246120"/>
          <a:ext cx="5928320" cy="373380"/>
        </p:xfrm>
        <a:graphic>
          <a:graphicData uri="http://schemas.openxmlformats.org/drawingml/2006/table">
            <a:tbl>
              <a:tblPr/>
              <a:tblGrid>
                <a:gridCol w="59283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6" descr="C:\Users\Vera\Desktop\106___12\IMG_13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0"/>
            <a:ext cx="76683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для уральска(2)\для меня фото\подгот фото(2)\SDC165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60648"/>
            <a:ext cx="741682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79" y="3246120"/>
          <a:ext cx="5928320" cy="373380"/>
        </p:xfrm>
        <a:graphic>
          <a:graphicData uri="http://schemas.openxmlformats.org/drawingml/2006/table">
            <a:tbl>
              <a:tblPr/>
              <a:tblGrid>
                <a:gridCol w="59283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2339752" y="256919"/>
            <a:ext cx="62646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Представляем семейные                                 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двигательные сказки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F:\фото для уральска(2)\SDC134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268760"/>
            <a:ext cx="7740352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79" y="3246120"/>
          <a:ext cx="5928320" cy="373380"/>
        </p:xfrm>
        <a:graphic>
          <a:graphicData uri="http://schemas.openxmlformats.org/drawingml/2006/table">
            <a:tbl>
              <a:tblPr/>
              <a:tblGrid>
                <a:gridCol w="59283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6" descr="C:\Users\Vera\Desktop\SDC110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7668344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0" y="120878"/>
            <a:ext cx="69281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2699792" y="136153"/>
            <a:ext cx="56166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Семья Ивановых  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Поиск волшебного облака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79" y="3246120"/>
          <a:ext cx="5928320" cy="373380"/>
        </p:xfrm>
        <a:graphic>
          <a:graphicData uri="http://schemas.openxmlformats.org/drawingml/2006/table">
            <a:tbl>
              <a:tblPr/>
              <a:tblGrid>
                <a:gridCol w="59283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 descr="F:\фото для уральска(2)\для меня фото\SDC110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980728"/>
            <a:ext cx="7740352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2483768" y="107341"/>
            <a:ext cx="66602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Семья Идрисовых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Путешествие в страну смеха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79" y="3246120"/>
          <a:ext cx="5928320" cy="373380"/>
        </p:xfrm>
        <a:graphic>
          <a:graphicData uri="http://schemas.openxmlformats.org/drawingml/2006/table">
            <a:tbl>
              <a:tblPr/>
              <a:tblGrid>
                <a:gridCol w="59283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411760" y="404664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Моя цель: сформировать у детей умение самостоятельно сочинять небольшие двигательно-игровые композиции.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F:\фото для уральска(2)\для меня фото\IMG_61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628800"/>
            <a:ext cx="7668344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24000" y="3246120"/>
          <a:ext cx="6096000" cy="373380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123728" y="86371"/>
            <a:ext cx="6840760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«…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Кто крепок телом, может терпеть и жару, и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холод. Кто крепок душевно, в состоянии перенести и гнев, и горе, и радость, и остальные чувства. Научись владеть телом и душой и станешь здоровым, а значит счастливым».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8" descr="SDC1589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04864"/>
            <a:ext cx="705678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79" y="3246120"/>
          <a:ext cx="5928320" cy="373380"/>
        </p:xfrm>
        <a:graphic>
          <a:graphicData uri="http://schemas.openxmlformats.org/drawingml/2006/table">
            <a:tbl>
              <a:tblPr/>
              <a:tblGrid>
                <a:gridCol w="59283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6" descr="F:\фото для уральска(2)\для меня фото\SDC153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0"/>
            <a:ext cx="77403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364088" y="3501008"/>
          <a:ext cx="527719" cy="1744980"/>
        </p:xfrm>
        <a:graphic>
          <a:graphicData uri="http://schemas.openxmlformats.org/drawingml/2006/table">
            <a:tbl>
              <a:tblPr/>
              <a:tblGrid>
                <a:gridCol w="527719"/>
              </a:tblGrid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4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5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</a:t>
                      </a:r>
                      <a:endParaRPr lang="ru-RU" sz="5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" name="Овал 8"/>
          <p:cNvSpPr/>
          <p:nvPr/>
        </p:nvSpPr>
        <p:spPr>
          <a:xfrm>
            <a:off x="3851920" y="2564904"/>
            <a:ext cx="3384376" cy="1772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движения</a:t>
            </a:r>
            <a:r>
              <a:rPr lang="ru-RU" sz="4800" dirty="0" smtClean="0">
                <a:solidFill>
                  <a:schemeClr val="tx1"/>
                </a:solidFill>
              </a:rPr>
              <a:t> </a:t>
            </a:r>
            <a:endParaRPr lang="ru-RU" sz="4800" dirty="0"/>
          </a:p>
        </p:txBody>
      </p:sp>
      <p:sp>
        <p:nvSpPr>
          <p:cNvPr id="10" name="Овал 9"/>
          <p:cNvSpPr/>
          <p:nvPr/>
        </p:nvSpPr>
        <p:spPr>
          <a:xfrm>
            <a:off x="3779912" y="0"/>
            <a:ext cx="3456384" cy="17728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сказка</a:t>
            </a:r>
            <a:endParaRPr lang="ru-RU" sz="4800" dirty="0"/>
          </a:p>
        </p:txBody>
      </p:sp>
      <p:sp>
        <p:nvSpPr>
          <p:cNvPr id="12" name="Овал 11"/>
          <p:cNvSpPr/>
          <p:nvPr/>
        </p:nvSpPr>
        <p:spPr>
          <a:xfrm>
            <a:off x="3779912" y="5229200"/>
            <a:ext cx="3744416" cy="16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         </a:t>
            </a:r>
            <a:r>
              <a:rPr lang="ru-RU" sz="4800" dirty="0" smtClean="0">
                <a:solidFill>
                  <a:schemeClr val="tx1"/>
                </a:solidFill>
              </a:rPr>
              <a:t>здоровье </a:t>
            </a: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49216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932040" y="1556792"/>
            <a:ext cx="1008112" cy="114300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+</a:t>
            </a:r>
            <a:endParaRPr lang="ru-RU" sz="5400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C:\Users\Vera\Desktop\фото на презентацию\IMG_1579.JPG"/>
          <p:cNvPicPr>
            <a:picLocks noGrp="1"/>
          </p:cNvPicPr>
          <p:nvPr>
            <p:ph idx="1"/>
          </p:nvPr>
        </p:nvPicPr>
        <p:blipFill>
          <a:blip r:embed="rId2" cstate="print"/>
          <a:srcRect r="22763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012160" y="476673"/>
            <a:ext cx="27363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80" y="3246120"/>
          <a:ext cx="3024335" cy="3611880"/>
        </p:xfrm>
        <a:graphic>
          <a:graphicData uri="http://schemas.openxmlformats.org/drawingml/2006/table">
            <a:tbl>
              <a:tblPr/>
              <a:tblGrid>
                <a:gridCol w="3024335"/>
              </a:tblGrid>
              <a:tr h="36118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это средство формирования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двигательного творчества </a:t>
                      </a:r>
                      <a:endParaRPr lang="ru-RU" sz="28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2" name="Рисунок 11" descr="IMG_616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0"/>
            <a:ext cx="432048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Vera\Desktop\106___12\IMG_13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050" y="3356992"/>
            <a:ext cx="439795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508104" y="934427"/>
            <a:ext cx="363589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Двигательные    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сказки</a:t>
            </a:r>
            <a:endParaRPr lang="ru-RU" sz="32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79" y="3246120"/>
          <a:ext cx="5928320" cy="373380"/>
        </p:xfrm>
        <a:graphic>
          <a:graphicData uri="http://schemas.openxmlformats.org/drawingml/2006/table">
            <a:tbl>
              <a:tblPr/>
              <a:tblGrid>
                <a:gridCol w="59283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195736" y="332656"/>
            <a:ext cx="66602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«Не надо обучать, а надо жить с детьми интересной общей жизнью».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Vera\Desktop\DSCN12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12776"/>
            <a:ext cx="7668344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427984" y="3246120"/>
          <a:ext cx="3192014" cy="556260"/>
        </p:xfrm>
        <a:graphic>
          <a:graphicData uri="http://schemas.openxmlformats.org/drawingml/2006/table">
            <a:tbl>
              <a:tblPr/>
              <a:tblGrid>
                <a:gridCol w="3192014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 descr="C:\Users\Vera\Desktop\фото на презентацию\IMG_1575.JPG"/>
          <p:cNvPicPr/>
          <p:nvPr/>
        </p:nvPicPr>
        <p:blipFill>
          <a:blip r:embed="rId3" cstate="print"/>
          <a:srcRect b="15269"/>
          <a:stretch>
            <a:fillRect/>
          </a:stretch>
        </p:blipFill>
        <p:spPr bwMode="auto">
          <a:xfrm>
            <a:off x="1763688" y="0"/>
            <a:ext cx="7380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475656" y="2082355"/>
            <a:ext cx="74888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СПАСИБО 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dirty="0" smtClean="0">
                <a:latin typeface="Georgia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ЗА ВНИМАНИЕ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79" y="3246120"/>
          <a:ext cx="5928320" cy="373380"/>
        </p:xfrm>
        <a:graphic>
          <a:graphicData uri="http://schemas.openxmlformats.org/drawingml/2006/table">
            <a:tbl>
              <a:tblPr/>
              <a:tblGrid>
                <a:gridCol w="59283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286000" y="332656"/>
            <a:ext cx="6534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Двигательная сказка – это (комплекс) система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физических упражнений, объединенных одной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сюжетной линией, направленных на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совершенствование двигательных умений и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навыков, развитие мимики и пантомимики.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E:\глушица фото(4)\SDC158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276872"/>
            <a:ext cx="7056784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Овал 12"/>
          <p:cNvSpPr/>
          <p:nvPr/>
        </p:nvSpPr>
        <p:spPr>
          <a:xfrm>
            <a:off x="4283968" y="2060848"/>
            <a:ext cx="2232248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427984" y="2492896"/>
          <a:ext cx="1944217" cy="922020"/>
        </p:xfrm>
        <a:graphic>
          <a:graphicData uri="http://schemas.openxmlformats.org/drawingml/2006/table">
            <a:tbl>
              <a:tblPr/>
              <a:tblGrid>
                <a:gridCol w="194421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двигательная</a:t>
                      </a:r>
                      <a:r>
                        <a:rPr lang="ru-RU" sz="2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сказка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4" name="Овал 13"/>
          <p:cNvSpPr/>
          <p:nvPr/>
        </p:nvSpPr>
        <p:spPr>
          <a:xfrm>
            <a:off x="2339752" y="188640"/>
            <a:ext cx="2160240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4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300192" y="260648"/>
            <a:ext cx="2304256" cy="1656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3275856" y="3284984"/>
            <a:ext cx="1584176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3491880" y="1484784"/>
            <a:ext cx="129614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5724128" y="3140968"/>
            <a:ext cx="194421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5436096" y="3789040"/>
            <a:ext cx="0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5724128" y="1412776"/>
            <a:ext cx="122413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Овал 58"/>
          <p:cNvSpPr/>
          <p:nvPr/>
        </p:nvSpPr>
        <p:spPr>
          <a:xfrm>
            <a:off x="1763688" y="3861048"/>
            <a:ext cx="2016224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endParaRPr lang="ru-RU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6983760" y="3789040"/>
            <a:ext cx="2160240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4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4283968" y="4725144"/>
            <a:ext cx="2232248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1259632" y="4550351"/>
            <a:ext cx="2555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театрализация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2411760" y="692696"/>
          <a:ext cx="1944217" cy="556260"/>
        </p:xfrm>
        <a:graphic>
          <a:graphicData uri="http://schemas.openxmlformats.org/drawingml/2006/table">
            <a:tbl>
              <a:tblPr/>
              <a:tblGrid>
                <a:gridCol w="194421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сказка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6516216" y="764704"/>
          <a:ext cx="1944217" cy="556260"/>
        </p:xfrm>
        <a:graphic>
          <a:graphicData uri="http://schemas.openxmlformats.org/drawingml/2006/table">
            <a:tbl>
              <a:tblPr/>
              <a:tblGrid>
                <a:gridCol w="194421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движения</a:t>
                      </a: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7199783" y="4365104"/>
          <a:ext cx="1944217" cy="556260"/>
        </p:xfrm>
        <a:graphic>
          <a:graphicData uri="http://schemas.openxmlformats.org/drawingml/2006/table">
            <a:tbl>
              <a:tblPr/>
              <a:tblGrid>
                <a:gridCol w="194421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эмоции</a:t>
                      </a: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4427984" y="5301208"/>
          <a:ext cx="1944217" cy="556260"/>
        </p:xfrm>
        <a:graphic>
          <a:graphicData uri="http://schemas.openxmlformats.org/drawingml/2006/table">
            <a:tbl>
              <a:tblPr/>
              <a:tblGrid>
                <a:gridCol w="194421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игра</a:t>
                      </a: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79" y="3246120"/>
          <a:ext cx="5928320" cy="373380"/>
        </p:xfrm>
        <a:graphic>
          <a:graphicData uri="http://schemas.openxmlformats.org/drawingml/2006/table">
            <a:tbl>
              <a:tblPr/>
              <a:tblGrid>
                <a:gridCol w="59283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6" descr="http://nemaloknig.info/picimg/130/1307/13074/130741/i_00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1" y="1916832"/>
            <a:ext cx="7812359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555776" y="1"/>
            <a:ext cx="60486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Хвост пушистый, шерсть ярка, 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И коварна и хитра.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Знают звери все в лесу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Ярко – рыжую (лису)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79" y="3246120"/>
          <a:ext cx="5928320" cy="373380"/>
        </p:xfrm>
        <a:graphic>
          <a:graphicData uri="http://schemas.openxmlformats.org/drawingml/2006/table">
            <a:tbl>
              <a:tblPr/>
              <a:tblGrid>
                <a:gridCol w="59283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 descr="C:\Users\Vera\Desktop\фото на презентацию\IMG_1546.JPG"/>
          <p:cNvPicPr/>
          <p:nvPr/>
        </p:nvPicPr>
        <p:blipFill>
          <a:blip r:embed="rId3" cstate="print"/>
          <a:srcRect b="16809"/>
          <a:stretch>
            <a:fillRect/>
          </a:stretch>
        </p:blipFill>
        <p:spPr bwMode="auto">
          <a:xfrm>
            <a:off x="1475656" y="0"/>
            <a:ext cx="76683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627784" y="0"/>
          <a:ext cx="6048671" cy="1484784"/>
        </p:xfrm>
        <a:graphic>
          <a:graphicData uri="http://schemas.openxmlformats.org/drawingml/2006/table">
            <a:tbl>
              <a:tblPr/>
              <a:tblGrid>
                <a:gridCol w="6048671"/>
              </a:tblGrid>
              <a:tr h="14847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Кто зимой холодной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Бродит злой, голодный?</a:t>
                      </a:r>
                      <a:r>
                        <a:rPr lang="ru-RU" sz="3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2" name="Рисунок 11" descr="http://www.soea.com/wp-content/uploads/2013/06/vermont-wolf-runnin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268760"/>
            <a:ext cx="7668344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79" y="3246120"/>
          <a:ext cx="5928320" cy="373380"/>
        </p:xfrm>
        <a:graphic>
          <a:graphicData uri="http://schemas.openxmlformats.org/drawingml/2006/table">
            <a:tbl>
              <a:tblPr/>
              <a:tblGrid>
                <a:gridCol w="59283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483768" y="188640"/>
            <a:ext cx="5904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Рисунок 9" descr="C:\Users\Vera\Desktop\фото на презентацию\IMG_15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75963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Шаблон презентации по физической культур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1196752"/>
            <a:ext cx="6462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91679" y="3246120"/>
          <a:ext cx="5928320" cy="373380"/>
        </p:xfrm>
        <a:graphic>
          <a:graphicData uri="http://schemas.openxmlformats.org/drawingml/2006/table">
            <a:tbl>
              <a:tblPr/>
              <a:tblGrid>
                <a:gridCol w="592832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 descr="C:\Users\Vera\Desktop\фото на презентацию\IMG_1553.JPG"/>
          <p:cNvPicPr/>
          <p:nvPr/>
        </p:nvPicPr>
        <p:blipFill>
          <a:blip r:embed="rId3" cstate="print"/>
          <a:srcRect r="20196" b="15405"/>
          <a:stretch>
            <a:fillRect/>
          </a:stretch>
        </p:blipFill>
        <p:spPr bwMode="auto">
          <a:xfrm>
            <a:off x="1619672" y="0"/>
            <a:ext cx="75243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373</Words>
  <Application>Microsoft Office PowerPoint</Application>
  <PresentationFormat>Экран (4:3)</PresentationFormat>
  <Paragraphs>102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+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Vera</dc:creator>
  <cp:lastModifiedBy>Vera</cp:lastModifiedBy>
  <cp:revision>108</cp:revision>
  <dcterms:created xsi:type="dcterms:W3CDTF">2015-11-26T17:41:32Z</dcterms:created>
  <dcterms:modified xsi:type="dcterms:W3CDTF">2016-02-18T10:56:57Z</dcterms:modified>
</cp:coreProperties>
</file>